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86" r:id="rId3"/>
    <p:sldId id="287" r:id="rId4"/>
    <p:sldId id="257" r:id="rId5"/>
    <p:sldId id="28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88" r:id="rId24"/>
    <p:sldId id="276" r:id="rId25"/>
    <p:sldId id="277" r:id="rId26"/>
    <p:sldId id="281" r:id="rId27"/>
    <p:sldId id="282" r:id="rId28"/>
    <p:sldId id="279" r:id="rId29"/>
    <p:sldId id="272" r:id="rId30"/>
    <p:sldId id="273" r:id="rId31"/>
    <p:sldId id="280" r:id="rId32"/>
  </p:sldIdLst>
  <p:sldSz cx="9144000" cy="5143500" type="screen16x9"/>
  <p:notesSz cx="6858000" cy="9144000"/>
  <p:embeddedFontLst>
    <p:embeddedFont>
      <p:font typeface="Poppins" pitchFamily="2" charset="77"/>
      <p:regular r:id="rId34"/>
      <p:bold r:id="rId35"/>
      <p:italic r:id="rId36"/>
      <p:boldItalic r:id="rId37"/>
    </p:embeddedFont>
    <p:embeddedFont>
      <p:font typeface="Poppins Black" panose="00000A00000000000000" pitchFamily="2" charset="7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96"/>
    <p:restoredTop sz="94533"/>
  </p:normalViewPr>
  <p:slideViewPr>
    <p:cSldViewPr snapToGrid="0">
      <p:cViewPr varScale="1">
        <p:scale>
          <a:sx n="153" d="100"/>
          <a:sy n="153" d="100"/>
        </p:scale>
        <p:origin x="184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232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403224e5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8403224e5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29473fd1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29473fd1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18104f4a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18104f4a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F13C166C-80A9-9E9F-51B7-A7351191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91539388-C9A9-5DD0-43FA-7A03964612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17F1F4B4-2034-D96F-6105-25324F0DDF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658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46c726c9a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46c726c9a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46c726c9a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46c726c9a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18104f4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18104f4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46c726c9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46c726c9a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18104f4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18104f4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1df8608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1df8608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A2984DF8-30C7-7E8A-BB34-67165CE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46c726c9a_0_366:notes">
            <a:extLst>
              <a:ext uri="{FF2B5EF4-FFF2-40B4-BE49-F238E27FC236}">
                <a16:creationId xmlns:a16="http://schemas.microsoft.com/office/drawing/2014/main" id="{2DA6DD5B-4A43-D416-485B-3D3859BA5C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46c726c9a_0_366:notes">
            <a:extLst>
              <a:ext uri="{FF2B5EF4-FFF2-40B4-BE49-F238E27FC236}">
                <a16:creationId xmlns:a16="http://schemas.microsoft.com/office/drawing/2014/main" id="{5CCED512-E218-77C5-7236-487F9C833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35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1df86081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1df86081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5EE81A18-1522-14D8-4124-0B592B5D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BD6F9D65-480E-4498-4842-6368019EAC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15E5CC02-B6FC-84E4-2422-4851865C68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097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8C4C4D16-3064-6053-F26B-BAD99F2F9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CAFD6205-C135-179A-A98D-9F7FF8ED1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C32A6B69-0B17-A108-367D-946C0FC552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036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C9B8E907-8104-67DD-B2C0-07B772AA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A85069EF-CA9F-26E9-F5A2-D4CE2B0A39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FE07F7C5-E322-7D35-120F-964431A2E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63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B9BBA82A-E8FB-FC85-1BA9-E086EAC8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ADB16D79-391A-FCB6-F9C9-D3CD19E44B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BBDF16E9-2CEA-07B5-AC9F-FAEE11D8D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76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3BAFA281-2C50-6CF0-1F96-C82D796A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B05F86FA-0269-378E-F2E1-D9988AD4C3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5665C950-E88C-4651-E756-13E908D2D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915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CB53E0B7-F896-4AEB-8A45-224559AF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B9FF1EAF-156D-C7F6-C7B0-0BA1899189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B71130E9-27CC-325F-2399-01524BC06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768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21BD1150-9E46-A6A0-60F1-20AD244E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BF223E09-1EF2-6779-D15B-4D9114491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260EFC25-D771-487C-7760-756AEFEF5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71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D95B3A58-0C21-5D2C-6589-4E747689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6c726c9a_0_285:notes">
            <a:extLst>
              <a:ext uri="{FF2B5EF4-FFF2-40B4-BE49-F238E27FC236}">
                <a16:creationId xmlns:a16="http://schemas.microsoft.com/office/drawing/2014/main" id="{D02580DE-98FC-86BF-98F2-26BA946E15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46c726c9a_0_285:notes">
            <a:extLst>
              <a:ext uri="{FF2B5EF4-FFF2-40B4-BE49-F238E27FC236}">
                <a16:creationId xmlns:a16="http://schemas.microsoft.com/office/drawing/2014/main" id="{D3002798-E2D6-C626-9B41-4FA70B437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756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5bfc09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5bfc09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73AED127-336D-4918-E025-29E368D48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46c726c9a_0_366:notes">
            <a:extLst>
              <a:ext uri="{FF2B5EF4-FFF2-40B4-BE49-F238E27FC236}">
                <a16:creationId xmlns:a16="http://schemas.microsoft.com/office/drawing/2014/main" id="{D69CE8AD-BE59-8360-64B7-50B4393AE7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46c726c9a_0_366:notes">
            <a:extLst>
              <a:ext uri="{FF2B5EF4-FFF2-40B4-BE49-F238E27FC236}">
                <a16:creationId xmlns:a16="http://schemas.microsoft.com/office/drawing/2014/main" id="{4B841D24-F747-ED86-5F31-20946605FE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463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46c726c9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46c726c9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>
          <a:extLst>
            <a:ext uri="{FF2B5EF4-FFF2-40B4-BE49-F238E27FC236}">
              <a16:creationId xmlns:a16="http://schemas.microsoft.com/office/drawing/2014/main" id="{48BD767B-E6CD-7609-54CE-019A435F4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46c726c9a_0_366:notes">
            <a:extLst>
              <a:ext uri="{FF2B5EF4-FFF2-40B4-BE49-F238E27FC236}">
                <a16:creationId xmlns:a16="http://schemas.microsoft.com/office/drawing/2014/main" id="{3461BFB9-D65B-FF5B-65F7-C34EA7B9C3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46c726c9a_0_366:notes">
            <a:extLst>
              <a:ext uri="{FF2B5EF4-FFF2-40B4-BE49-F238E27FC236}">
                <a16:creationId xmlns:a16="http://schemas.microsoft.com/office/drawing/2014/main" id="{649EEB5B-6C50-AAC5-E2F7-48A447617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29473fd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29473fd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11A5D634-9A5F-27CF-2348-66AE02B69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29473fd1b_0_0:notes">
            <a:extLst>
              <a:ext uri="{FF2B5EF4-FFF2-40B4-BE49-F238E27FC236}">
                <a16:creationId xmlns:a16="http://schemas.microsoft.com/office/drawing/2014/main" id="{DCDE7560-B821-7E0C-016C-E152A93ECC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29473fd1b_0_0:notes">
            <a:extLst>
              <a:ext uri="{FF2B5EF4-FFF2-40B4-BE49-F238E27FC236}">
                <a16:creationId xmlns:a16="http://schemas.microsoft.com/office/drawing/2014/main" id="{430B88BD-0BEF-8B35-1005-6731D5910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63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46c726c9a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46c726c9a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46c726c9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46c726c9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29473fd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29473fd1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29473fd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29473fd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4"/>
          <p:cNvCxnSpPr/>
          <p:nvPr/>
        </p:nvCxnSpPr>
        <p:spPr>
          <a:xfrm>
            <a:off x="293400" y="841925"/>
            <a:ext cx="8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293400" y="841925"/>
            <a:ext cx="8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293400" y="841925"/>
            <a:ext cx="8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less@greentoilets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less@greentoilets.a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less@greentoilets.a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less@greentoilets.a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8" y="1884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latin typeface="Poppins"/>
                <a:ea typeface="Poppins"/>
                <a:cs typeface="Poppins"/>
                <a:sym typeface="Poppins"/>
              </a:rPr>
              <a:t>WATERLESS TOILETS </a:t>
            </a:r>
            <a:endParaRPr sz="48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212" y="1001800"/>
            <a:ext cx="3683574" cy="137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phases of composting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3200" y="2426550"/>
            <a:ext cx="3999900" cy="25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3. Cooling Phase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Mesophilic organisms return as it cools down. Actinobacteria and perhaps fungus and moulds decompose the larger, more complex material at a slower pace.</a:t>
            </a:r>
            <a:endParaRPr sz="180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xfrm>
            <a:off x="4833900" y="2426550"/>
            <a:ext cx="3999900" cy="25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4. Curing Phase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Eventually any leftover pathogens are killed off. The pile matures into a humus, with the appearance and consistency similar to fresh potting mix.</a:t>
            </a:r>
            <a:endParaRPr sz="1800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900" y="1143000"/>
            <a:ext cx="2346900" cy="117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700" y="1143000"/>
            <a:ext cx="2346900" cy="117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waterless toilet systems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Split Systems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Clearance under the floor available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Self-Contained Systems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C0000"/>
                </a:solidFill>
              </a:rPr>
              <a:t>No</a:t>
            </a:r>
            <a:r>
              <a:rPr lang="en-GB"/>
              <a:t> clearance under the floor available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270" y="1916875"/>
            <a:ext cx="1636153" cy="16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3572" y="1916875"/>
            <a:ext cx="1636153" cy="16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555" y="3280039"/>
            <a:ext cx="1315093" cy="131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1648" y="3281673"/>
            <a:ext cx="1315100" cy="131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3969" y="3280050"/>
            <a:ext cx="1318371" cy="13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2350" y="3280058"/>
            <a:ext cx="1318372" cy="131833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883700" y="4551175"/>
            <a:ext cx="15408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Batch</a:t>
            </a:r>
            <a:endParaRPr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198800" y="4551175"/>
            <a:ext cx="15408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Continuous</a:t>
            </a:r>
            <a:endParaRPr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5402750" y="4551175"/>
            <a:ext cx="15408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Container</a:t>
            </a:r>
            <a:endParaRPr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6721125" y="4551175"/>
            <a:ext cx="15408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Extraction</a:t>
            </a:r>
            <a:endParaRPr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6" name="Google Shape;136;p20"/>
          <p:cNvCxnSpPr/>
          <p:nvPr/>
        </p:nvCxnSpPr>
        <p:spPr>
          <a:xfrm>
            <a:off x="4572000" y="1993675"/>
            <a:ext cx="0" cy="260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INSTALLING a split composting toilet 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0" y="1620569"/>
            <a:ext cx="5115208" cy="2916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Clearance under the floor for the chamber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Vent above the roof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900"/>
              <a:buChar char="●"/>
            </a:pPr>
            <a:r>
              <a:rPr lang="en-GB" sz="2400" dirty="0">
                <a:solidFill>
                  <a:srgbClr val="FFFFFF"/>
                </a:solidFill>
              </a:rPr>
              <a:t>Leachate drain underground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8725"/>
          <a:stretch/>
        </p:blipFill>
        <p:spPr>
          <a:xfrm>
            <a:off x="5200700" y="912675"/>
            <a:ext cx="3697350" cy="38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8F83AA0F-BD8F-950D-9158-706F628C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5FA1F3B4-D25E-62D8-C74A-9D75845C44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INSTALLING a “leachate drain”</a:t>
            </a:r>
            <a:endParaRPr dirty="0"/>
          </a:p>
        </p:txBody>
      </p:sp>
      <p:pic>
        <p:nvPicPr>
          <p:cNvPr id="143" name="Google Shape;143;p21">
            <a:extLst>
              <a:ext uri="{FF2B5EF4-FFF2-40B4-BE49-F238E27FC236}">
                <a16:creationId xmlns:a16="http://schemas.microsoft.com/office/drawing/2014/main" id="{A36CB27D-F110-4CFD-4446-B590EFD26B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725"/>
          <a:stretch/>
        </p:blipFill>
        <p:spPr>
          <a:xfrm>
            <a:off x="311700" y="1013259"/>
            <a:ext cx="1918955" cy="20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iagram of a fluid absorption system&#10;&#10;AI-generated content may be incorrect.">
            <a:extLst>
              <a:ext uri="{FF2B5EF4-FFF2-40B4-BE49-F238E27FC236}">
                <a16:creationId xmlns:a16="http://schemas.microsoft.com/office/drawing/2014/main" id="{5E8D5170-64F4-B29B-6328-4131A6FE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257" y="1013259"/>
            <a:ext cx="6622327" cy="40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STARTING a composting toilet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4294967295"/>
          </p:nvPr>
        </p:nvSpPr>
        <p:spPr>
          <a:xfrm>
            <a:off x="3283500" y="1181875"/>
            <a:ext cx="5548800" cy="3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2400" dirty="0"/>
              <a:t>Add a starter bed of bulking agent.</a:t>
            </a:r>
            <a:endParaRPr lang="en-AU"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2400" dirty="0">
                <a:solidFill>
                  <a:schemeClr val="dk1"/>
                </a:solidFill>
              </a:rPr>
              <a:t>After a few days of pooing, add some microbes mixed with warm water.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AutoNum type="arabicPeriod"/>
            </a:pPr>
            <a:r>
              <a:rPr lang="en-GB" sz="2400" dirty="0">
                <a:solidFill>
                  <a:schemeClr val="dk1"/>
                </a:solidFill>
              </a:rPr>
              <a:t>Repeat step 2 in about 14 days.</a:t>
            </a:r>
            <a:endParaRPr sz="2400" dirty="0"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50" y="1181875"/>
            <a:ext cx="2671200" cy="1795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2B9F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t="27641" b="25203"/>
          <a:stretch/>
        </p:blipFill>
        <p:spPr>
          <a:xfrm>
            <a:off x="395050" y="3091075"/>
            <a:ext cx="2671200" cy="1795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2B9F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OPERATING a composting toilet</a:t>
            </a:r>
            <a:endParaRPr sz="2500"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4294967295"/>
          </p:nvPr>
        </p:nvSpPr>
        <p:spPr>
          <a:xfrm>
            <a:off x="703435" y="4260800"/>
            <a:ext cx="2137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Add one generous cup of bulking agent</a:t>
            </a:r>
            <a:endParaRPr sz="1400"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595" y="2825750"/>
            <a:ext cx="1467210" cy="14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203" y="2825750"/>
            <a:ext cx="1467210" cy="14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8400" y="2825750"/>
            <a:ext cx="1467210" cy="14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>
            <a:spLocks noGrp="1"/>
          </p:cNvSpPr>
          <p:nvPr>
            <p:ph type="body" idx="4294967295"/>
          </p:nvPr>
        </p:nvSpPr>
        <p:spPr>
          <a:xfrm>
            <a:off x="3219363" y="4260800"/>
            <a:ext cx="2705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Spray enzyme solution around the pedestal</a:t>
            </a:r>
            <a:endParaRPr sz="1400"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4294967295"/>
          </p:nvPr>
        </p:nvSpPr>
        <p:spPr>
          <a:xfrm>
            <a:off x="6303085" y="4260800"/>
            <a:ext cx="2137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Close the lid</a:t>
            </a:r>
            <a:endParaRPr sz="1400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4294967295"/>
          </p:nvPr>
        </p:nvSpPr>
        <p:spPr>
          <a:xfrm>
            <a:off x="311700" y="1977619"/>
            <a:ext cx="5991339" cy="735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After every </a:t>
            </a:r>
            <a:r>
              <a:rPr lang="en-GB" sz="2400" b="1" dirty="0">
                <a:solidFill>
                  <a:srgbClr val="FF9900"/>
                </a:solidFill>
              </a:rPr>
              <a:t>SOLID (POO)</a:t>
            </a:r>
            <a:r>
              <a:rPr lang="en-GB" sz="2400" b="1" dirty="0"/>
              <a:t> deposit:</a:t>
            </a:r>
            <a:endParaRPr sz="2400" b="1" dirty="0"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4294967295"/>
          </p:nvPr>
        </p:nvSpPr>
        <p:spPr>
          <a:xfrm>
            <a:off x="311700" y="1039176"/>
            <a:ext cx="8732712" cy="825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After every </a:t>
            </a:r>
            <a:r>
              <a:rPr lang="en-GB" sz="2400" b="1" dirty="0">
                <a:solidFill>
                  <a:srgbClr val="FF9900"/>
                </a:solidFill>
              </a:rPr>
              <a:t>LIQUID (PEE) </a:t>
            </a:r>
            <a:r>
              <a:rPr lang="en-GB" sz="2400" b="1" dirty="0"/>
              <a:t>deposit:</a:t>
            </a:r>
            <a:r>
              <a:rPr lang="en-AU" sz="2400" b="1" dirty="0"/>
              <a:t>  </a:t>
            </a:r>
            <a:r>
              <a:rPr lang="en-AU" sz="2400" dirty="0"/>
              <a:t>Simply close the lid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OPERATING a composting toilet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dk1"/>
                </a:solidFill>
              </a:rPr>
              <a:t>Do </a:t>
            </a:r>
            <a:r>
              <a:rPr lang="en-GB" sz="2400" b="1" dirty="0">
                <a:solidFill>
                  <a:srgbClr val="FF0000"/>
                </a:solidFill>
              </a:rPr>
              <a:t>NOT </a:t>
            </a:r>
            <a:r>
              <a:rPr lang="en-GB" sz="2400" b="1" dirty="0">
                <a:solidFill>
                  <a:schemeClr val="dk1"/>
                </a:solidFill>
              </a:rPr>
              <a:t>dispose into the chamber: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4294967295"/>
          </p:nvPr>
        </p:nvSpPr>
        <p:spPr>
          <a:xfrm>
            <a:off x="135534" y="4260800"/>
            <a:ext cx="2978857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/>
              <a:t>Sanitary products and nappies</a:t>
            </a:r>
            <a:endParaRPr sz="2000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4294967295"/>
          </p:nvPr>
        </p:nvSpPr>
        <p:spPr>
          <a:xfrm>
            <a:off x="3219363" y="4260800"/>
            <a:ext cx="2705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/>
              <a:t>Chemical products or cleaning agents</a:t>
            </a:r>
            <a:endParaRPr sz="2000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4294967295"/>
          </p:nvPr>
        </p:nvSpPr>
        <p:spPr>
          <a:xfrm>
            <a:off x="6303085" y="4260800"/>
            <a:ext cx="2137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Food waste</a:t>
            </a:r>
            <a:endParaRPr sz="2000" dirty="0"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75" y="1916900"/>
            <a:ext cx="2230800" cy="2230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426" y="1916900"/>
            <a:ext cx="2230800" cy="2230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6600" y="1916900"/>
            <a:ext cx="2230800" cy="2230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7" name="Google Shape;177;p24"/>
          <p:cNvCxnSpPr>
            <a:cxnSpLocks/>
            <a:stCxn id="174" idx="1"/>
            <a:endCxn id="174" idx="5"/>
          </p:cNvCxnSpPr>
          <p:nvPr/>
        </p:nvCxnSpPr>
        <p:spPr>
          <a:xfrm>
            <a:off x="983468" y="2243593"/>
            <a:ext cx="1577400" cy="15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4"/>
          <p:cNvCxnSpPr/>
          <p:nvPr/>
        </p:nvCxnSpPr>
        <p:spPr>
          <a:xfrm>
            <a:off x="3783293" y="2204281"/>
            <a:ext cx="1577400" cy="15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4"/>
          <p:cNvCxnSpPr/>
          <p:nvPr/>
        </p:nvCxnSpPr>
        <p:spPr>
          <a:xfrm>
            <a:off x="6583118" y="2243606"/>
            <a:ext cx="1577400" cy="15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57" y="1576615"/>
            <a:ext cx="4147727" cy="2930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4246075" y="1278150"/>
            <a:ext cx="489792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Char char="●"/>
            </a:pPr>
            <a:r>
              <a:rPr lang="en-GB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Flattens and aerates the compost pile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Char char="●"/>
            </a:pPr>
            <a:r>
              <a:rPr lang="en-GB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Accelerates the composting process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Char char="●"/>
            </a:pPr>
            <a:r>
              <a:rPr lang="en-GB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recommend mixing batch systems around once a fortnight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000"/>
              <a:buFont typeface="Poppins"/>
              <a:buChar char="●"/>
            </a:pPr>
            <a:r>
              <a:rPr lang="en-GB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larger the system, the less often you would need to mix it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MIXING a composting toilet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ROTATING a batch composting toilet</a:t>
            </a:r>
            <a:endParaRPr dirty="0"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199176" y="3807925"/>
            <a:ext cx="4209862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/>
              <a:t>1. Cover the compost pile with a shallow layer of bulking agent.</a:t>
            </a:r>
            <a:endParaRPr sz="2000" dirty="0"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2"/>
          </p:nvPr>
        </p:nvSpPr>
        <p:spPr>
          <a:xfrm>
            <a:off x="4832400" y="3807925"/>
            <a:ext cx="39999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/>
              <a:t>2. Add a starter bed to the new chamber, and place its lid onto the full chamber.</a:t>
            </a:r>
            <a:endParaRPr sz="2000" dirty="0"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63" y="1374625"/>
            <a:ext cx="2433300" cy="243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763" y="1374625"/>
            <a:ext cx="2433300" cy="243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ROTATING a batch composting toilet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311699" y="3807925"/>
            <a:ext cx="4341781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/>
              <a:t>3. Connect the new chamber.</a:t>
            </a:r>
            <a:endParaRPr sz="2200" dirty="0"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2"/>
          </p:nvPr>
        </p:nvSpPr>
        <p:spPr>
          <a:xfrm>
            <a:off x="4832400" y="3807925"/>
            <a:ext cx="3999900" cy="1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4. Leave the full chamber in a sunny position to finish composting.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704" y="1374625"/>
            <a:ext cx="2433300" cy="243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 l="8285" t="44554" r="42572" b="14173"/>
          <a:stretch/>
        </p:blipFill>
        <p:spPr>
          <a:xfrm>
            <a:off x="1092990" y="1374625"/>
            <a:ext cx="2433300" cy="243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50101DE4-4D4D-8FD0-8901-32A52B000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>
            <a:extLst>
              <a:ext uri="{FF2B5EF4-FFF2-40B4-BE49-F238E27FC236}">
                <a16:creationId xmlns:a16="http://schemas.microsoft.com/office/drawing/2014/main" id="{F64D4928-2014-8A27-508D-5799C4B83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20824"/>
            <a:ext cx="8520600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AU" dirty="0">
                <a:latin typeface="Helvetica" pitchFamily="2" charset="0"/>
              </a:rPr>
              <a:t>P</a:t>
            </a:r>
            <a:r>
              <a:rPr lang="en-AU" sz="3600" dirty="0">
                <a:latin typeface="Helvetica" pitchFamily="2" charset="0"/>
              </a:rPr>
              <a:t>resenter: Denis McCarthy</a:t>
            </a:r>
            <a:br>
              <a:rPr lang="en-AU" sz="1300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r>
              <a:rPr lang="en-AU" sz="3600" dirty="0">
                <a:latin typeface="Helvetica" pitchFamily="2" charset="0"/>
              </a:rPr>
              <a:t>mb: 0404 020 242</a:t>
            </a:r>
            <a:br>
              <a:rPr lang="en-AU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r>
              <a:rPr lang="en-AU" sz="3600" dirty="0" err="1">
                <a:latin typeface="Helvetica" pitchFamily="2" charset="0"/>
              </a:rPr>
              <a:t>www.</a:t>
            </a:r>
            <a:r>
              <a:rPr lang="en-AU" sz="3600" dirty="0" err="1">
                <a:latin typeface="Helvetica" pitchFamily="2" charset="0"/>
                <a:hlinkClick r:id="rId3"/>
              </a:rPr>
              <a:t>greentoilets.au</a:t>
            </a:r>
            <a:br>
              <a:rPr lang="en-AU" sz="3600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r>
              <a:rPr lang="en-AU" sz="3600" dirty="0">
                <a:latin typeface="Helvetica" pitchFamily="2" charset="0"/>
                <a:hlinkClick r:id="rId3"/>
              </a:rPr>
              <a:t>waterless@greentoilets.au</a:t>
            </a:r>
            <a:br>
              <a:rPr lang="en-AU" sz="3600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endParaRPr lang="en-AU" sz="3600" dirty="0">
              <a:latin typeface="Helvetica" pitchFamily="2" charset="0"/>
            </a:endParaRPr>
          </a:p>
        </p:txBody>
      </p:sp>
      <p:pic>
        <p:nvPicPr>
          <p:cNvPr id="224" name="Google Shape;224;p30">
            <a:extLst>
              <a:ext uri="{FF2B5EF4-FFF2-40B4-BE49-F238E27FC236}">
                <a16:creationId xmlns:a16="http://schemas.microsoft.com/office/drawing/2014/main" id="{0BDFFFBD-3270-97A4-49DC-CEEDCAC10D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822" y="342901"/>
            <a:ext cx="2786350" cy="103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8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finished compost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311700" y="1081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 dirty="0"/>
              <a:t>How can you tell if your compost pile is ready?</a:t>
            </a:r>
            <a:endParaRPr sz="1600" b="1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Appears slightly crumbly and moist with an earthy smell, similar to fresh potting mix.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No longer producing heat and will have reduced in size by about half.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-GB" dirty="0"/>
              <a:t>Organic material and toilet paper should no longer be visible.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2"/>
          </p:nvPr>
        </p:nvSpPr>
        <p:spPr>
          <a:xfrm>
            <a:off x="4832400" y="1081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/>
              <a:t>Where to use composted waste?</a:t>
            </a:r>
            <a:endParaRPr sz="1600" b="1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Bury it 10cm below ground around fruit or nut trees, lawns, flower beds and shrubs.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-GB"/>
              <a:t>Avoid contact with edibles such as vegetables and herbs.</a:t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t="56270" b="21251"/>
          <a:stretch/>
        </p:blipFill>
        <p:spPr>
          <a:xfrm>
            <a:off x="597600" y="4061824"/>
            <a:ext cx="3428100" cy="8379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4">
            <a:alphaModFix/>
          </a:blip>
          <a:srcRect t="22936" b="8556"/>
          <a:stretch/>
        </p:blipFill>
        <p:spPr>
          <a:xfrm>
            <a:off x="4973250" y="3200925"/>
            <a:ext cx="3718200" cy="169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4D599CE7-732A-28DA-4228-583CDC7EE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515A3C2A-4BAB-C85E-1973-435F6FD30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NatureLoo</a:t>
            </a:r>
            <a:r>
              <a:rPr lang="en-GB" dirty="0"/>
              <a:t>™ ALECTURA : Comfort &amp; Premium </a:t>
            </a:r>
            <a:endParaRPr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2EA22857-1E55-60E6-0764-5C02247C4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374" y="912674"/>
            <a:ext cx="5137326" cy="3986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2200" dirty="0">
                <a:effectLst/>
                <a:latin typeface="Poppins" pitchFamily="2" charset="77"/>
                <a:cs typeface="Poppins" pitchFamily="2" charset="77"/>
              </a:rPr>
              <a:t>Fully certified &amp; approved in WA</a:t>
            </a:r>
            <a:endParaRPr lang="en-AU" sz="2200" dirty="0">
              <a:latin typeface="Poppins" pitchFamily="2" charset="77"/>
              <a:cs typeface="Poppins" pitchFamily="2" charset="77"/>
            </a:endParaRPr>
          </a:p>
          <a:p>
            <a:endParaRPr lang="en-AU" sz="2200" dirty="0">
              <a:latin typeface="Poppins" pitchFamily="2" charset="77"/>
              <a:cs typeface="Poppins" pitchFamily="2" charset="77"/>
            </a:endParaRPr>
          </a:p>
          <a:p>
            <a:r>
              <a:rPr lang="en-AU" sz="2200" dirty="0">
                <a:effectLst/>
                <a:latin typeface="Poppins" pitchFamily="2" charset="77"/>
                <a:cs typeface="Poppins" pitchFamily="2" charset="77"/>
              </a:rPr>
              <a:t>Built specifically for tiny homes</a:t>
            </a:r>
            <a:endParaRPr lang="en-AU" sz="2200" dirty="0">
              <a:latin typeface="Poppins" pitchFamily="2" charset="77"/>
              <a:cs typeface="Poppins" pitchFamily="2" charset="77"/>
            </a:endParaRPr>
          </a:p>
          <a:p>
            <a:r>
              <a:rPr lang="en-AU" sz="2200" dirty="0">
                <a:effectLst/>
                <a:latin typeface="Poppins" pitchFamily="2" charset="77"/>
                <a:cs typeface="Poppins" pitchFamily="2" charset="77"/>
              </a:rPr>
              <a:t>Multi award winning innovative design</a:t>
            </a:r>
            <a:br>
              <a:rPr lang="en-AU" sz="2200" dirty="0">
                <a:effectLst/>
                <a:latin typeface="Poppins" pitchFamily="2" charset="77"/>
                <a:cs typeface="Poppins" pitchFamily="2" charset="77"/>
              </a:rPr>
            </a:br>
            <a:endParaRPr lang="en-AU" sz="2200" dirty="0">
              <a:effectLst/>
              <a:latin typeface="Poppins" pitchFamily="2" charset="77"/>
              <a:cs typeface="Poppins" pitchFamily="2" charset="77"/>
            </a:endParaRPr>
          </a:p>
          <a:p>
            <a:r>
              <a:rPr lang="en-AU" sz="2200" dirty="0">
                <a:effectLst/>
                <a:latin typeface="Helvetica" pitchFamily="2" charset="0"/>
              </a:rPr>
              <a:t>Full-time use up to 2-3 people. </a:t>
            </a:r>
          </a:p>
          <a:p>
            <a:r>
              <a:rPr lang="en-AU" sz="2200" dirty="0">
                <a:effectLst/>
                <a:latin typeface="Helvetica" pitchFamily="2" charset="0"/>
              </a:rPr>
              <a:t>Each optional extra chamber adds up to 2-3 people to its full-time capacity</a:t>
            </a:r>
            <a:r>
              <a:rPr lang="en-AU" sz="1900" dirty="0">
                <a:effectLst/>
                <a:latin typeface="Helvetica" pitchFamily="2" charset="0"/>
              </a:rPr>
              <a:t>.</a:t>
            </a:r>
          </a:p>
          <a:p>
            <a:endParaRPr lang="en-AU" sz="1900" dirty="0">
              <a:latin typeface="Helvetica" pitchFamily="2" charset="0"/>
            </a:endParaRPr>
          </a:p>
        </p:txBody>
      </p:sp>
      <p:pic>
        <p:nvPicPr>
          <p:cNvPr id="143" name="Google Shape;143;p21">
            <a:extLst>
              <a:ext uri="{FF2B5EF4-FFF2-40B4-BE49-F238E27FC236}">
                <a16:creationId xmlns:a16="http://schemas.microsoft.com/office/drawing/2014/main" id="{E333A265-ED6A-D4F9-F42F-FF9BFBEF3C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725"/>
          <a:stretch/>
        </p:blipFill>
        <p:spPr>
          <a:xfrm>
            <a:off x="5200700" y="912675"/>
            <a:ext cx="3697350" cy="38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88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071D6EE1-1EC0-EFEC-821C-81FB6339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44573146-6AA2-4E3C-30E4-72DDC9F91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NatureLoo</a:t>
            </a:r>
            <a:r>
              <a:rPr lang="en-GB" dirty="0"/>
              <a:t>™ ALECTURA : Comfort &amp; Premium </a:t>
            </a:r>
            <a:endParaRPr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33006DEC-652C-1142-8455-2537322A21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625" y="1059255"/>
            <a:ext cx="4716300" cy="3477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2400" dirty="0">
                <a:effectLst/>
                <a:latin typeface="Helvetica" pitchFamily="2" charset="0"/>
              </a:rPr>
              <a:t>Part-time use up to 4 people</a:t>
            </a:r>
            <a:br>
              <a:rPr lang="en-AU" sz="2400" dirty="0">
                <a:effectLst/>
                <a:latin typeface="Helvetica" pitchFamily="2" charset="0"/>
              </a:rPr>
            </a:br>
            <a:endParaRPr lang="en-AU" sz="2400" dirty="0">
              <a:effectLst/>
              <a:latin typeface="Helvetica" pitchFamily="2" charset="0"/>
            </a:endParaRPr>
          </a:p>
          <a:p>
            <a:r>
              <a:rPr lang="en-AU" sz="2400" dirty="0">
                <a:effectLst/>
                <a:latin typeface="Helvetica" pitchFamily="2" charset="0"/>
              </a:rPr>
              <a:t>Each optional extra chamber adds up to 4 people to its part-time capacity.</a:t>
            </a:r>
            <a:br>
              <a:rPr lang="en-AU" sz="2400" dirty="0">
                <a:effectLst/>
                <a:latin typeface="Helvetica" pitchFamily="2" charset="0"/>
              </a:rPr>
            </a:br>
            <a:endParaRPr lang="en-AU" sz="2400" dirty="0">
              <a:effectLst/>
              <a:latin typeface="Helvetica" pitchFamily="2" charset="0"/>
            </a:endParaRPr>
          </a:p>
          <a:p>
            <a:r>
              <a:rPr lang="en-AU" sz="2400" dirty="0">
                <a:effectLst/>
                <a:latin typeface="Helvetica" pitchFamily="2" charset="0"/>
              </a:rPr>
              <a:t>Comfort (no </a:t>
            </a:r>
            <a:r>
              <a:rPr lang="en-AU" sz="2400" dirty="0" err="1">
                <a:effectLst/>
                <a:latin typeface="Helvetica" pitchFamily="2" charset="0"/>
              </a:rPr>
              <a:t>Ezylift</a:t>
            </a:r>
            <a:r>
              <a:rPr lang="en-AU" sz="2400" dirty="0">
                <a:effectLst/>
                <a:latin typeface="Helvetica" pitchFamily="2" charset="0"/>
              </a:rPr>
              <a:t>)</a:t>
            </a:r>
          </a:p>
          <a:p>
            <a:r>
              <a:rPr lang="en-AU" sz="2400" dirty="0">
                <a:latin typeface="Helvetica" pitchFamily="2" charset="0"/>
              </a:rPr>
              <a:t>Premium includes </a:t>
            </a:r>
            <a:r>
              <a:rPr lang="en-AU" sz="2400" dirty="0" err="1">
                <a:latin typeface="Helvetica" pitchFamily="2" charset="0"/>
              </a:rPr>
              <a:t>Ezylift</a:t>
            </a:r>
            <a:endParaRPr lang="en-AU" sz="2400" dirty="0">
              <a:latin typeface="Helvetica" pitchFamily="2" charset="0"/>
            </a:endParaRPr>
          </a:p>
          <a:p>
            <a:endParaRPr lang="en-AU" sz="1900" dirty="0">
              <a:effectLst/>
              <a:latin typeface="Helvetica" pitchFamily="2" charset="0"/>
            </a:endParaRPr>
          </a:p>
          <a:p>
            <a:endParaRPr lang="en-AU" sz="1900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5695AA-094E-1758-9A0F-6AFEFD9A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50" y="926929"/>
            <a:ext cx="3697350" cy="41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66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0B2E6183-394C-0FC5-730E-E769E737F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A8E86595-49DB-8835-A08F-2D611EE4F6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NatureLoo</a:t>
            </a:r>
            <a:r>
              <a:rPr lang="en-GB" dirty="0"/>
              <a:t>™ ALECTURA : Comfort &amp; Premium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A9BE2-EEBD-6921-7DBD-5A71A8A51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45" y="918600"/>
            <a:ext cx="3697350" cy="41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DE273E59-BC4D-0CAF-A305-B8B89AFE3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D432A4A1-9D7B-4055-ABDB-92C4AE003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NatureLoo</a:t>
            </a:r>
            <a:r>
              <a:rPr lang="en-GB" dirty="0"/>
              <a:t>™ ALECTURA Comfort</a:t>
            </a:r>
            <a:endParaRPr sz="3100"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19FB05DC-ABB9-E86C-CA89-BF1EBB637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625" y="1120225"/>
            <a:ext cx="471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800" dirty="0"/>
              <a:t>December Sale Price</a:t>
            </a:r>
          </a:p>
          <a:p>
            <a:r>
              <a:rPr lang="en-AU" sz="2800" dirty="0">
                <a:effectLst/>
              </a:rPr>
              <a:t>$</a:t>
            </a:r>
            <a:r>
              <a:rPr lang="en-AU" sz="2800" b="1" dirty="0">
                <a:effectLst/>
              </a:rPr>
              <a:t>1,595.00</a:t>
            </a:r>
          </a:p>
          <a:p>
            <a:r>
              <a:rPr lang="en-AU" sz="2400" dirty="0">
                <a:effectLst/>
              </a:rPr>
              <a:t>Usual price $1,850.00</a:t>
            </a:r>
          </a:p>
          <a:p>
            <a:r>
              <a:rPr lang="en-AU" sz="2400" dirty="0">
                <a:effectLst/>
              </a:rPr>
              <a:t>Save $255.00 </a:t>
            </a:r>
            <a:r>
              <a:rPr lang="en-AU" sz="2400" b="0" i="0" dirty="0">
                <a:solidFill>
                  <a:srgbClr val="14448F"/>
                </a:solidFill>
                <a:effectLst/>
                <a:latin typeface="Poppins" pitchFamily="2" charset="77"/>
              </a:rPr>
              <a:t> </a:t>
            </a:r>
          </a:p>
          <a:p>
            <a:r>
              <a:rPr lang="en-AU" sz="2000" dirty="0">
                <a:effectLst/>
                <a:latin typeface="Helvetica" pitchFamily="2" charset="0"/>
              </a:rPr>
              <a:t>Includes porcelain pedestal</a:t>
            </a:r>
          </a:p>
          <a:p>
            <a:r>
              <a:rPr lang="en-AU" sz="2000" dirty="0">
                <a:effectLst/>
                <a:latin typeface="Helvetica" pitchFamily="2" charset="0"/>
              </a:rPr>
              <a:t>Other inclusions see </a:t>
            </a:r>
            <a:r>
              <a:rPr lang="en-AU" sz="2000" dirty="0" err="1">
                <a:effectLst/>
                <a:latin typeface="Helvetica" pitchFamily="2" charset="0"/>
              </a:rPr>
              <a:t>ecoflo.com.au</a:t>
            </a:r>
            <a:r>
              <a:rPr lang="en-AU" sz="2000" dirty="0">
                <a:effectLst/>
                <a:latin typeface="Helvetica" pitchFamily="2" charset="0"/>
              </a:rPr>
              <a:t>/product/nature-loo-</a:t>
            </a:r>
            <a:r>
              <a:rPr lang="en-AU" sz="2000" dirty="0" err="1">
                <a:effectLst/>
                <a:latin typeface="Helvetica" pitchFamily="2" charset="0"/>
              </a:rPr>
              <a:t>alectura</a:t>
            </a:r>
            <a:r>
              <a:rPr lang="en-AU" sz="2000" dirty="0">
                <a:effectLst/>
                <a:latin typeface="Helvetica" pitchFamily="2" charset="0"/>
              </a:rPr>
              <a:t>-comfort/</a:t>
            </a:r>
          </a:p>
          <a:p>
            <a:endParaRPr lang="en-AU" sz="19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298D4-2ADE-CFB2-270E-A48B6CA59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02" y="1270431"/>
            <a:ext cx="4336338" cy="27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F043B120-659C-F286-8C1C-742E19E2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1906B80D-73FB-204A-22A0-AA279E8E6B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/>
              <a:t>NatureLoo</a:t>
            </a:r>
            <a:r>
              <a:rPr lang="en-GB" sz="2200" dirty="0"/>
              <a:t>™ </a:t>
            </a:r>
            <a:r>
              <a:rPr lang="en-GB" dirty="0"/>
              <a:t>ALECTURA Premium </a:t>
            </a:r>
            <a:r>
              <a:rPr lang="en-GB" sz="2200" dirty="0"/>
              <a:t>composting toilet</a:t>
            </a:r>
            <a:endParaRPr sz="2200"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E062B5DC-539D-AE4F-8C75-0DD3146A9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625" y="1014984"/>
            <a:ext cx="4716300" cy="3941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800" dirty="0"/>
              <a:t>December Sale Price</a:t>
            </a:r>
          </a:p>
          <a:p>
            <a:r>
              <a:rPr lang="en-AU" sz="2800" dirty="0">
                <a:effectLst/>
              </a:rPr>
              <a:t>$</a:t>
            </a:r>
            <a:r>
              <a:rPr lang="en-AU" sz="2800" b="1" dirty="0">
                <a:effectLst/>
              </a:rPr>
              <a:t>1,995.00</a:t>
            </a:r>
          </a:p>
          <a:p>
            <a:r>
              <a:rPr lang="en-AU" sz="2400" dirty="0">
                <a:effectLst/>
              </a:rPr>
              <a:t>Usual price $2,775.00</a:t>
            </a:r>
          </a:p>
          <a:p>
            <a:r>
              <a:rPr lang="en-AU" sz="2400" dirty="0">
                <a:effectLst/>
              </a:rPr>
              <a:t>Save $780.00 </a:t>
            </a:r>
            <a:r>
              <a:rPr lang="en-AU" sz="2400" b="0" i="0" dirty="0">
                <a:solidFill>
                  <a:srgbClr val="14448F"/>
                </a:solidFill>
                <a:effectLst/>
                <a:latin typeface="Poppins" pitchFamily="2" charset="77"/>
              </a:rPr>
              <a:t> </a:t>
            </a:r>
          </a:p>
          <a:p>
            <a:r>
              <a:rPr lang="en-AU" sz="1900" dirty="0">
                <a:effectLst/>
                <a:latin typeface="Helvetica" pitchFamily="2" charset="0"/>
              </a:rPr>
              <a:t>Includes porcelain pedestal</a:t>
            </a:r>
          </a:p>
          <a:p>
            <a:r>
              <a:rPr lang="en-AU" sz="1900" dirty="0">
                <a:effectLst/>
                <a:latin typeface="Helvetica" pitchFamily="2" charset="0"/>
              </a:rPr>
              <a:t>Other inclusions see </a:t>
            </a:r>
            <a:r>
              <a:rPr lang="en-AU" sz="1900" dirty="0" err="1">
                <a:effectLst/>
                <a:latin typeface="Helvetica" pitchFamily="2" charset="0"/>
              </a:rPr>
              <a:t>ecoflo.com.au</a:t>
            </a:r>
            <a:r>
              <a:rPr lang="en-AU" sz="1900" dirty="0">
                <a:effectLst/>
                <a:latin typeface="Helvetica" pitchFamily="2" charset="0"/>
              </a:rPr>
              <a:t>/product/nature-loo-</a:t>
            </a:r>
            <a:r>
              <a:rPr lang="en-AU" sz="1900" dirty="0" err="1">
                <a:effectLst/>
                <a:latin typeface="Helvetica" pitchFamily="2" charset="0"/>
              </a:rPr>
              <a:t>alectura</a:t>
            </a:r>
            <a:r>
              <a:rPr lang="en-AU" sz="1900" dirty="0">
                <a:effectLst/>
                <a:latin typeface="Helvetica" pitchFamily="2" charset="0"/>
              </a:rPr>
              <a:t>-premium/</a:t>
            </a:r>
          </a:p>
          <a:p>
            <a:r>
              <a:rPr lang="en-AU" sz="1900" dirty="0">
                <a:latin typeface="Helvetica" pitchFamily="2" charset="0"/>
              </a:rPr>
              <a:t>WA orders: </a:t>
            </a:r>
            <a:r>
              <a:rPr lang="en-AU" sz="1900" dirty="0" err="1">
                <a:latin typeface="Helvetica" pitchFamily="2" charset="0"/>
              </a:rPr>
              <a:t>sms</a:t>
            </a:r>
            <a:r>
              <a:rPr lang="en-AU" sz="1900" dirty="0">
                <a:latin typeface="Helvetica" pitchFamily="2" charset="0"/>
              </a:rPr>
              <a:t> 0404 020 242</a:t>
            </a:r>
            <a:br>
              <a:rPr lang="en-AU" sz="1900" dirty="0">
                <a:latin typeface="Helvetica" pitchFamily="2" charset="0"/>
              </a:rPr>
            </a:br>
            <a:r>
              <a:rPr lang="en-AU" sz="1900" dirty="0" err="1">
                <a:latin typeface="Helvetica" pitchFamily="2" charset="0"/>
              </a:rPr>
              <a:t>em</a:t>
            </a:r>
            <a:r>
              <a:rPr lang="en-AU" sz="1900" dirty="0">
                <a:latin typeface="Helvetica" pitchFamily="2" charset="0"/>
              </a:rPr>
              <a:t>: </a:t>
            </a:r>
            <a:r>
              <a:rPr lang="en-AU" sz="1900" dirty="0">
                <a:latin typeface="Helvetica" pitchFamily="2" charset="0"/>
                <a:hlinkClick r:id="rId3"/>
              </a:rPr>
              <a:t>waterless@greentoilets.au</a:t>
            </a:r>
            <a:endParaRPr lang="en-AU" sz="1900" dirty="0">
              <a:latin typeface="Helvetica" pitchFamily="2" charset="0"/>
            </a:endParaRPr>
          </a:p>
          <a:p>
            <a:endParaRPr lang="en-AU" sz="19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3B7CD-9AD0-4B8B-C7B3-3B4CF146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20225"/>
            <a:ext cx="4512497" cy="36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39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91AC44BB-6452-446C-D4A3-286B2E738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68B3A38B-ADC8-85AB-061B-77B58E4AAE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AU" b="1" i="0" dirty="0" err="1">
                <a:solidFill>
                  <a:schemeClr val="bg1"/>
                </a:solidFill>
                <a:effectLst/>
                <a:latin typeface="Poppins" pitchFamily="2" charset="77"/>
              </a:rPr>
              <a:t>Bionova</a:t>
            </a:r>
            <a:r>
              <a:rPr lang="en-AU" b="1" i="0" dirty="0">
                <a:solidFill>
                  <a:schemeClr val="bg1"/>
                </a:solidFill>
                <a:effectLst/>
                <a:latin typeface="Poppins" pitchFamily="2" charset="77"/>
              </a:rPr>
              <a:t> Self-Contained Composting Toilet</a:t>
            </a:r>
            <a:endParaRPr sz="2200"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28C4E02C-1CDC-08DE-532C-94D954BE79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32" y="1922441"/>
            <a:ext cx="5643757" cy="2982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2400" b="0" i="0" dirty="0">
                <a:solidFill>
                  <a:schemeClr val="bg1"/>
                </a:solidFill>
                <a:effectLst/>
                <a:latin typeface="Poppins" pitchFamily="2" charset="77"/>
              </a:rPr>
              <a:t>All-in-one, fully automatic, self contained composting toilet</a:t>
            </a:r>
            <a:endParaRPr lang="en-AU" sz="240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r>
              <a:rPr lang="en-AU" sz="2400" dirty="0">
                <a:effectLst/>
                <a:latin typeface="Helvetica" pitchFamily="2" charset="0"/>
              </a:rPr>
              <a:t>Standard “Cabin” model $2,550.00</a:t>
            </a:r>
          </a:p>
          <a:p>
            <a:r>
              <a:rPr lang="en-AU" sz="2400" dirty="0">
                <a:latin typeface="Helvetica" pitchFamily="2" charset="0"/>
              </a:rPr>
              <a:t>“Cabin Plus” model $2,650.00</a:t>
            </a:r>
          </a:p>
          <a:p>
            <a:r>
              <a:rPr lang="en-AU" sz="1900" dirty="0" err="1">
                <a:latin typeface="Helvetica" pitchFamily="2" charset="0"/>
              </a:rPr>
              <a:t>ecoflo.com.au</a:t>
            </a:r>
            <a:r>
              <a:rPr lang="en-AU" sz="1900" dirty="0">
                <a:latin typeface="Helvetica" pitchFamily="2" charset="0"/>
              </a:rPr>
              <a:t>/product/</a:t>
            </a:r>
            <a:r>
              <a:rPr lang="en-AU" sz="1900" dirty="0" err="1">
                <a:latin typeface="Helvetica" pitchFamily="2" charset="0"/>
              </a:rPr>
              <a:t>bionova</a:t>
            </a:r>
            <a:r>
              <a:rPr lang="en-AU" sz="1900" dirty="0">
                <a:latin typeface="Helvetica" pitchFamily="2" charset="0"/>
              </a:rPr>
              <a:t>-self-contained-composting-toilet/</a:t>
            </a:r>
          </a:p>
          <a:p>
            <a:r>
              <a:rPr lang="en-AU" sz="1900" dirty="0">
                <a:latin typeface="Helvetica" pitchFamily="2" charset="0"/>
              </a:rPr>
              <a:t>WA orders: </a:t>
            </a:r>
            <a:r>
              <a:rPr lang="en-AU" sz="1900" dirty="0" err="1">
                <a:latin typeface="Helvetica" pitchFamily="2" charset="0"/>
              </a:rPr>
              <a:t>sms</a:t>
            </a:r>
            <a:r>
              <a:rPr lang="en-AU" sz="1900" dirty="0">
                <a:latin typeface="Helvetica" pitchFamily="2" charset="0"/>
              </a:rPr>
              <a:t> 0404 020 242</a:t>
            </a:r>
            <a:br>
              <a:rPr lang="en-AU" sz="1900" dirty="0">
                <a:latin typeface="Helvetica" pitchFamily="2" charset="0"/>
              </a:rPr>
            </a:br>
            <a:r>
              <a:rPr lang="en-AU" sz="1900" dirty="0" err="1">
                <a:latin typeface="Helvetica" pitchFamily="2" charset="0"/>
              </a:rPr>
              <a:t>em</a:t>
            </a:r>
            <a:r>
              <a:rPr lang="en-AU" sz="1900" dirty="0">
                <a:latin typeface="Helvetica" pitchFamily="2" charset="0"/>
              </a:rPr>
              <a:t>: </a:t>
            </a:r>
            <a:r>
              <a:rPr lang="en-AU" sz="1900" dirty="0">
                <a:latin typeface="Helvetica" pitchFamily="2" charset="0"/>
                <a:hlinkClick r:id="rId3"/>
              </a:rPr>
              <a:t>waterless@greentoilets.au</a:t>
            </a:r>
            <a:endParaRPr lang="en-AU" sz="1900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E214C-6087-5F43-2E65-DEE3B045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980617"/>
            <a:ext cx="2971800" cy="78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936DB-6340-850C-47D2-FE98B6184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502" y="980617"/>
            <a:ext cx="31623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1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795CDD5B-0B0D-4B0A-7740-3836CC0B8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637AEC5F-EA93-9971-0320-DDC7FE5CCC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AU" b="1" i="0" dirty="0" err="1">
                <a:solidFill>
                  <a:schemeClr val="bg1"/>
                </a:solidFill>
                <a:effectLst/>
                <a:latin typeface="Poppins" pitchFamily="2" charset="77"/>
              </a:rPr>
              <a:t>Bionova</a:t>
            </a:r>
            <a:r>
              <a:rPr lang="en-AU" b="1" i="0" dirty="0">
                <a:solidFill>
                  <a:schemeClr val="bg1"/>
                </a:solidFill>
                <a:effectLst/>
                <a:latin typeface="Poppins" pitchFamily="2" charset="77"/>
              </a:rPr>
              <a:t> Self-Contained Composting Toilet</a:t>
            </a:r>
            <a:endParaRPr sz="2200"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9F7AADBB-A822-E7B0-2F2E-35BD71015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922441"/>
            <a:ext cx="5205743" cy="2982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2000" b="0" i="0" dirty="0">
                <a:solidFill>
                  <a:schemeClr val="bg1"/>
                </a:solidFill>
                <a:effectLst/>
                <a:latin typeface="Poppins" pitchFamily="2" charset="77"/>
              </a:rPr>
              <a:t>Uses: Caravans, Vans &amp; RVs, Trucking, Mining, Tiny Homes, Boats, On-Slab, Shipping Containers</a:t>
            </a:r>
            <a:br>
              <a:rPr lang="en-AU" sz="2000" b="0" i="0" dirty="0">
                <a:solidFill>
                  <a:schemeClr val="bg1"/>
                </a:solidFill>
                <a:effectLst/>
                <a:latin typeface="Poppins" pitchFamily="2" charset="77"/>
              </a:rPr>
            </a:br>
            <a:endParaRPr lang="en-AU" sz="2000" dirty="0">
              <a:effectLst/>
              <a:latin typeface="Helvetica" pitchFamily="2" charset="0"/>
            </a:endParaRPr>
          </a:p>
          <a:p>
            <a:pPr algn="just"/>
            <a:r>
              <a:rPr lang="en-AU" sz="2000" dirty="0">
                <a:effectLst/>
                <a:latin typeface="Helvetica" pitchFamily="2" charset="0"/>
              </a:rPr>
              <a:t>“Cabin” for 3 People (for full time use)</a:t>
            </a:r>
          </a:p>
          <a:p>
            <a:pPr algn="just"/>
            <a:r>
              <a:rPr lang="en-AU" sz="2000" dirty="0">
                <a:effectLst/>
                <a:latin typeface="Helvetica" pitchFamily="2" charset="0"/>
              </a:rPr>
              <a:t>“Cabin Plus” for 3-5 People (FT use)</a:t>
            </a:r>
            <a:br>
              <a:rPr lang="en-AU" sz="1900" dirty="0">
                <a:effectLst/>
                <a:latin typeface="Helvetica" pitchFamily="2" charset="0"/>
              </a:rPr>
            </a:br>
            <a:endParaRPr lang="en-AU" sz="1200" dirty="0">
              <a:effectLst/>
              <a:latin typeface="Helvetica" pitchFamily="2" charset="0"/>
            </a:endParaRPr>
          </a:p>
          <a:p>
            <a:pPr algn="just"/>
            <a:r>
              <a:rPr lang="en-AU" sz="1900" dirty="0" err="1">
                <a:latin typeface="Helvetica" pitchFamily="2" charset="0"/>
              </a:rPr>
              <a:t>ecoflo.com.au</a:t>
            </a:r>
            <a:r>
              <a:rPr lang="en-AU" sz="1900" dirty="0">
                <a:latin typeface="Helvetica" pitchFamily="2" charset="0"/>
              </a:rPr>
              <a:t>/product/</a:t>
            </a:r>
            <a:r>
              <a:rPr lang="en-AU" sz="1900" dirty="0" err="1">
                <a:latin typeface="Helvetica" pitchFamily="2" charset="0"/>
              </a:rPr>
              <a:t>bionova</a:t>
            </a:r>
            <a:r>
              <a:rPr lang="en-AU" sz="1900" dirty="0">
                <a:latin typeface="Helvetica" pitchFamily="2" charset="0"/>
              </a:rPr>
              <a:t>-self-contained-composting-toilet/</a:t>
            </a:r>
          </a:p>
          <a:p>
            <a:pPr algn="just"/>
            <a:endParaRPr lang="en-AU" sz="2800" dirty="0">
              <a:effectLst/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2918D-1C1B-9997-86FE-41FF101D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980617"/>
            <a:ext cx="29718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E0289-6581-A39C-2EC5-B93A6C67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389" y="980617"/>
            <a:ext cx="3848820" cy="41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71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>
          <a:extLst>
            <a:ext uri="{FF2B5EF4-FFF2-40B4-BE49-F238E27FC236}">
              <a16:creationId xmlns:a16="http://schemas.microsoft.com/office/drawing/2014/main" id="{0FED9340-1189-EC08-FABA-21FB475F0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>
            <a:extLst>
              <a:ext uri="{FF2B5EF4-FFF2-40B4-BE49-F238E27FC236}">
                <a16:creationId xmlns:a16="http://schemas.microsoft.com/office/drawing/2014/main" id="{5410DEC5-AE01-DA79-6CEE-8342F1023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534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AU" b="1" i="0" dirty="0">
                <a:solidFill>
                  <a:schemeClr val="bg1"/>
                </a:solidFill>
                <a:effectLst/>
                <a:latin typeface="Poppins" pitchFamily="2" charset="77"/>
              </a:rPr>
              <a:t>Other Uses … of </a:t>
            </a:r>
            <a:r>
              <a:rPr lang="en-AU" b="1" i="0" dirty="0" err="1">
                <a:solidFill>
                  <a:schemeClr val="bg1"/>
                </a:solidFill>
                <a:effectLst/>
                <a:latin typeface="Poppins" pitchFamily="2" charset="77"/>
              </a:rPr>
              <a:t>Alectura</a:t>
            </a:r>
            <a:r>
              <a:rPr lang="en-AU" b="1" i="0" dirty="0">
                <a:solidFill>
                  <a:schemeClr val="bg1"/>
                </a:solidFill>
                <a:effectLst/>
                <a:latin typeface="Poppins" pitchFamily="2" charset="77"/>
              </a:rPr>
              <a:t>, </a:t>
            </a:r>
            <a:r>
              <a:rPr lang="en-AU" b="1" i="0" dirty="0" err="1">
                <a:solidFill>
                  <a:schemeClr val="bg1"/>
                </a:solidFill>
                <a:effectLst/>
                <a:latin typeface="Poppins" pitchFamily="2" charset="77"/>
              </a:rPr>
              <a:t>Bionova</a:t>
            </a:r>
            <a:r>
              <a:rPr lang="en-AU" b="1" i="0" dirty="0">
                <a:solidFill>
                  <a:schemeClr val="bg1"/>
                </a:solidFill>
                <a:effectLst/>
                <a:latin typeface="Poppins" pitchFamily="2" charset="77"/>
              </a:rPr>
              <a:t> &amp; other models</a:t>
            </a:r>
            <a:endParaRPr sz="2200" dirty="0"/>
          </a:p>
        </p:txBody>
      </p:sp>
      <p:sp>
        <p:nvSpPr>
          <p:cNvPr id="142" name="Google Shape;142;p21">
            <a:extLst>
              <a:ext uri="{FF2B5EF4-FFF2-40B4-BE49-F238E27FC236}">
                <a16:creationId xmlns:a16="http://schemas.microsoft.com/office/drawing/2014/main" id="{B6779990-BF70-B347-CFFD-03D86754CB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958088"/>
            <a:ext cx="2980945" cy="3931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AU" sz="2000" dirty="0">
                <a:effectLst/>
                <a:latin typeface="Helvetica" pitchFamily="2" charset="0"/>
              </a:rPr>
              <a:t>RVs and Vans</a:t>
            </a:r>
          </a:p>
          <a:p>
            <a:r>
              <a:rPr lang="en-AU" sz="2000" dirty="0">
                <a:latin typeface="Helvetica" pitchFamily="2" charset="0"/>
              </a:rPr>
              <a:t>Caravans</a:t>
            </a:r>
          </a:p>
          <a:p>
            <a:r>
              <a:rPr lang="en-AU" sz="2000" dirty="0">
                <a:latin typeface="Helvetica" pitchFamily="2" charset="0"/>
              </a:rPr>
              <a:t>Tour Buses</a:t>
            </a:r>
          </a:p>
          <a:p>
            <a:r>
              <a:rPr lang="en-AU" sz="2000" dirty="0">
                <a:latin typeface="Helvetica" pitchFamily="2" charset="0"/>
              </a:rPr>
              <a:t>Walking Trails</a:t>
            </a:r>
          </a:p>
          <a:p>
            <a:r>
              <a:rPr lang="en-AU" sz="2000" dirty="0">
                <a:latin typeface="Helvetica" pitchFamily="2" charset="0"/>
              </a:rPr>
              <a:t>National Parks</a:t>
            </a:r>
            <a:endParaRPr lang="en-AU" sz="2000" dirty="0">
              <a:effectLst/>
              <a:latin typeface="Helvetica" pitchFamily="2" charset="0"/>
            </a:endParaRPr>
          </a:p>
          <a:p>
            <a:r>
              <a:rPr lang="en-AU" sz="2000" dirty="0">
                <a:effectLst/>
                <a:latin typeface="Helvetica" pitchFamily="2" charset="0"/>
              </a:rPr>
              <a:t>Wineries</a:t>
            </a:r>
          </a:p>
          <a:p>
            <a:r>
              <a:rPr lang="en-AU" sz="2000" dirty="0">
                <a:latin typeface="Helvetica" pitchFamily="2" charset="0"/>
              </a:rPr>
              <a:t>Mines Sites</a:t>
            </a:r>
          </a:p>
          <a:p>
            <a:r>
              <a:rPr lang="en-AU" sz="2000" dirty="0">
                <a:latin typeface="Helvetica" pitchFamily="2" charset="0"/>
              </a:rPr>
              <a:t>Sport Clubs</a:t>
            </a:r>
          </a:p>
          <a:p>
            <a:r>
              <a:rPr lang="en-AU" sz="2000" dirty="0">
                <a:latin typeface="Helvetica" pitchFamily="2" charset="0"/>
              </a:rPr>
              <a:t>Cemeteries</a:t>
            </a:r>
          </a:p>
          <a:p>
            <a:r>
              <a:rPr lang="en-AU" sz="2000" dirty="0">
                <a:latin typeface="Helvetica" pitchFamily="2" charset="0"/>
              </a:rPr>
              <a:t>Residential </a:t>
            </a:r>
          </a:p>
          <a:p>
            <a:r>
              <a:rPr lang="en-AU" sz="2000" dirty="0">
                <a:latin typeface="Helvetica" pitchFamily="2" charset="0"/>
              </a:rPr>
              <a:t>Remote</a:t>
            </a:r>
            <a:r>
              <a:rPr lang="en-AU" sz="1900" dirty="0">
                <a:latin typeface="Helvetica" pitchFamily="2" charset="0"/>
              </a:rPr>
              <a:t> communities</a:t>
            </a:r>
          </a:p>
          <a:p>
            <a:endParaRPr lang="en-AU" sz="1900" dirty="0">
              <a:latin typeface="Helvetica" pitchFamily="2" charset="0"/>
            </a:endParaRPr>
          </a:p>
          <a:p>
            <a:endParaRPr lang="en-AU" sz="1900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A2143-258C-F804-F09F-08B5F3BC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837" y="958088"/>
            <a:ext cx="5782463" cy="39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27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Questions?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F12856EC-9593-B908-91D5-8983634E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>
            <a:extLst>
              <a:ext uri="{FF2B5EF4-FFF2-40B4-BE49-F238E27FC236}">
                <a16:creationId xmlns:a16="http://schemas.microsoft.com/office/drawing/2014/main" id="{66EAE5C8-3B0F-DDD0-C566-C487553E80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229" y="451792"/>
            <a:ext cx="4088284" cy="4608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AU" sz="3600" dirty="0">
                <a:latin typeface="Helvetica" pitchFamily="2" charset="0"/>
              </a:rPr>
              <a:t>Tiny Homes Expo</a:t>
            </a:r>
            <a:br>
              <a:rPr lang="en-AU" sz="3600" dirty="0">
                <a:latin typeface="Helvetica" pitchFamily="2" charset="0"/>
              </a:rPr>
            </a:br>
            <a:r>
              <a:rPr lang="en-AU" sz="3600" dirty="0">
                <a:latin typeface="Helvetica" pitchFamily="2" charset="0"/>
              </a:rPr>
              <a:t>articles featured in</a:t>
            </a:r>
            <a:br>
              <a:rPr lang="en-AU" sz="3600" dirty="0">
                <a:latin typeface="Helvetica" pitchFamily="2" charset="0"/>
              </a:rPr>
            </a:br>
            <a:r>
              <a:rPr lang="en-AU" sz="3600" dirty="0">
                <a:latin typeface="Helvetica" pitchFamily="2" charset="0"/>
              </a:rPr>
              <a:t> </a:t>
            </a:r>
            <a:br>
              <a:rPr lang="en-AU" sz="3600" dirty="0">
                <a:latin typeface="Helvetica" pitchFamily="2" charset="0"/>
              </a:rPr>
            </a:br>
            <a:r>
              <a:rPr lang="en-AU" sz="3600" dirty="0">
                <a:latin typeface="Helvetica" pitchFamily="2" charset="0"/>
              </a:rPr>
              <a:t>Whole Lif</a:t>
            </a:r>
            <a:r>
              <a:rPr lang="en-AU" dirty="0">
                <a:latin typeface="Helvetica" pitchFamily="2" charset="0"/>
              </a:rPr>
              <a:t>e Times</a:t>
            </a:r>
            <a:br>
              <a:rPr lang="en-AU" dirty="0">
                <a:latin typeface="Helvetica" pitchFamily="2" charset="0"/>
              </a:rPr>
            </a:br>
            <a:r>
              <a:rPr lang="en-AU" dirty="0">
                <a:latin typeface="Helvetica" pitchFamily="2" charset="0"/>
              </a:rPr>
              <a:t>… get a free copy</a:t>
            </a:r>
            <a:br>
              <a:rPr lang="en-AU" dirty="0">
                <a:latin typeface="Helvetica" pitchFamily="2" charset="0"/>
              </a:rPr>
            </a:br>
            <a:r>
              <a:rPr lang="en-AU" dirty="0">
                <a:latin typeface="Helvetica" pitchFamily="2" charset="0"/>
              </a:rPr>
              <a:t>at </a:t>
            </a:r>
            <a:r>
              <a:rPr lang="en-AU" dirty="0" err="1">
                <a:latin typeface="Helvetica" pitchFamily="2" charset="0"/>
              </a:rPr>
              <a:t>Ecoflo</a:t>
            </a:r>
            <a:r>
              <a:rPr lang="en-AU" dirty="0">
                <a:latin typeface="Helvetica" pitchFamily="2" charset="0"/>
              </a:rPr>
              <a:t> Stall</a:t>
            </a:r>
            <a:br>
              <a:rPr lang="en-AU" dirty="0">
                <a:latin typeface="Helvetica" pitchFamily="2" charset="0"/>
              </a:rPr>
            </a:br>
            <a:r>
              <a:rPr lang="en-AU" dirty="0">
                <a:latin typeface="Helvetica" pitchFamily="2" charset="0"/>
              </a:rPr>
              <a:t> </a:t>
            </a:r>
            <a:br>
              <a:rPr lang="en-AU" dirty="0">
                <a:latin typeface="Helvetica" pitchFamily="2" charset="0"/>
              </a:rPr>
            </a:br>
            <a:r>
              <a:rPr lang="en-AU" dirty="0">
                <a:latin typeface="Helvetica" pitchFamily="2" charset="0"/>
              </a:rPr>
              <a:t>… or scan QR code </a:t>
            </a:r>
            <a:br>
              <a:rPr lang="en-AU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endParaRPr lang="en-AU" sz="3600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FC0FA-0BD6-492D-A450-758CB0B7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64" y="91445"/>
            <a:ext cx="3503560" cy="49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4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1496519" y="2121151"/>
            <a:ext cx="7963167" cy="3022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AU" dirty="0">
                <a:latin typeface="Helvetica" pitchFamily="2" charset="0"/>
              </a:rPr>
              <a:t>WA: Denis McCarthy</a:t>
            </a:r>
            <a:br>
              <a:rPr lang="en-AU" sz="1300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r>
              <a:rPr lang="en-AU" dirty="0">
                <a:latin typeface="Helvetica" pitchFamily="2" charset="0"/>
              </a:rPr>
              <a:t>mb: 0404 020 242</a:t>
            </a:r>
            <a:br>
              <a:rPr lang="en-AU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r>
              <a:rPr lang="en-AU" dirty="0" err="1">
                <a:latin typeface="Helvetica" pitchFamily="2" charset="0"/>
              </a:rPr>
              <a:t>www.</a:t>
            </a:r>
            <a:r>
              <a:rPr lang="en-AU" dirty="0" err="1">
                <a:latin typeface="Helvetica" pitchFamily="2" charset="0"/>
                <a:hlinkClick r:id="rId3"/>
              </a:rPr>
              <a:t>greentoilets.au</a:t>
            </a:r>
            <a:br>
              <a:rPr lang="en-AU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r>
              <a:rPr lang="en-AU" u="sng" dirty="0">
                <a:latin typeface="Helvetica" pitchFamily="2" charset="0"/>
              </a:rPr>
              <a:t>waterless@greentoilets.au</a:t>
            </a:r>
            <a:br>
              <a:rPr lang="en-AU" sz="3600" dirty="0">
                <a:latin typeface="Helvetica" pitchFamily="2" charset="0"/>
              </a:rPr>
            </a:br>
            <a:br>
              <a:rPr lang="en-AU" sz="1300" dirty="0">
                <a:latin typeface="Helvetica" pitchFamily="2" charset="0"/>
              </a:rPr>
            </a:br>
            <a:endParaRPr lang="en-AU" sz="3600" dirty="0">
              <a:latin typeface="Helvetica" pitchFamily="2" charset="0"/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3334" y="386841"/>
            <a:ext cx="3889539" cy="144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88C5F9-1282-74C4-A2D3-D7972F675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08" y="386841"/>
            <a:ext cx="2530003" cy="25300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>
          <a:extLst>
            <a:ext uri="{FF2B5EF4-FFF2-40B4-BE49-F238E27FC236}">
              <a16:creationId xmlns:a16="http://schemas.microsoft.com/office/drawing/2014/main" id="{5C89D3C7-E4BA-6018-A2E7-938B45D1A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>
            <a:extLst>
              <a:ext uri="{FF2B5EF4-FFF2-40B4-BE49-F238E27FC236}">
                <a16:creationId xmlns:a16="http://schemas.microsoft.com/office/drawing/2014/main" id="{82DD83F3-AAC5-6D6D-6D1F-E798F617C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923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listening!</a:t>
            </a:r>
            <a:endParaRPr/>
          </a:p>
        </p:txBody>
      </p:sp>
      <p:pic>
        <p:nvPicPr>
          <p:cNvPr id="224" name="Google Shape;224;p30">
            <a:extLst>
              <a:ext uri="{FF2B5EF4-FFF2-40B4-BE49-F238E27FC236}">
                <a16:creationId xmlns:a16="http://schemas.microsoft.com/office/drawing/2014/main" id="{3BAD0BF4-53FD-44BB-CE7F-0098C91842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822" y="1425963"/>
            <a:ext cx="2786350" cy="103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35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Topics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49790"/>
            <a:ext cx="8520600" cy="3852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58800" indent="-457200">
              <a:lnSpc>
                <a:spcPct val="150000"/>
              </a:lnSpc>
              <a:buSzPts val="2000"/>
            </a:pPr>
            <a:r>
              <a:rPr lang="en-GB" sz="2400" dirty="0"/>
              <a:t>Why choose a composting toilet?</a:t>
            </a:r>
            <a:endParaRPr sz="2400" dirty="0"/>
          </a:p>
          <a:p>
            <a:pPr marL="558800" indent="-457200">
              <a:lnSpc>
                <a:spcPct val="150000"/>
              </a:lnSpc>
              <a:buSzPts val="2000"/>
            </a:pPr>
            <a:r>
              <a:rPr lang="en-GB" sz="2400" dirty="0"/>
              <a:t>Main principles of composting</a:t>
            </a:r>
            <a:endParaRPr sz="2400" dirty="0"/>
          </a:p>
          <a:p>
            <a:pPr marL="558800" indent="-457200">
              <a:lnSpc>
                <a:spcPct val="150000"/>
              </a:lnSpc>
              <a:buSzPts val="2000"/>
            </a:pPr>
            <a:r>
              <a:rPr lang="en-GB" sz="2400" dirty="0"/>
              <a:t>Four composting phases</a:t>
            </a:r>
            <a:endParaRPr sz="2400" dirty="0"/>
          </a:p>
          <a:p>
            <a:pPr marL="558800" indent="-457200">
              <a:lnSpc>
                <a:spcPct val="150000"/>
              </a:lnSpc>
              <a:buSzPts val="2000"/>
            </a:pPr>
            <a:r>
              <a:rPr lang="en-GB" sz="2400" dirty="0"/>
              <a:t>Types of waterless toilets</a:t>
            </a:r>
            <a:endParaRPr sz="2400" dirty="0"/>
          </a:p>
          <a:p>
            <a:pPr marL="558800" indent="-457200">
              <a:lnSpc>
                <a:spcPct val="150000"/>
              </a:lnSpc>
              <a:buSzPts val="2000"/>
            </a:pPr>
            <a:r>
              <a:rPr lang="en-GB" sz="2400" dirty="0"/>
              <a:t>Installing</a:t>
            </a:r>
            <a:endParaRPr sz="2400" dirty="0"/>
          </a:p>
          <a:p>
            <a:pPr marL="558800" indent="-457200">
              <a:lnSpc>
                <a:spcPct val="150000"/>
              </a:lnSpc>
              <a:buSzPts val="2000"/>
            </a:pPr>
            <a:r>
              <a:rPr lang="en-GB" sz="2400" dirty="0"/>
              <a:t>Starting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EC59BC8F-C5C7-D146-17B2-A54EC2C4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4E3C2973-7283-9439-54E1-75F67CA36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Topics</a:t>
            </a:r>
            <a:endParaRPr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AC47A209-D1C8-4357-0880-51791B479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78408"/>
            <a:ext cx="8520600" cy="402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400" dirty="0"/>
              <a:t>Operating</a:t>
            </a:r>
            <a:endParaRPr sz="24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400" dirty="0"/>
              <a:t>Rotating</a:t>
            </a:r>
            <a:endParaRPr sz="24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400" dirty="0"/>
              <a:t>Mixing</a:t>
            </a:r>
            <a:endParaRPr sz="24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400" dirty="0"/>
              <a:t>Using composted waste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400" dirty="0"/>
              <a:t>Models for Tiny Homes. Other Uses. </a:t>
            </a:r>
            <a:endParaRPr sz="24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400" dirty="0"/>
              <a:t>Q&amp;A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0285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Why choose a composting toilet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294967295"/>
          </p:nvPr>
        </p:nvSpPr>
        <p:spPr>
          <a:xfrm>
            <a:off x="225750" y="1161200"/>
            <a:ext cx="8692500" cy="24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Free of odours, chemicals, pumps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Low maintenance and electrical costs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Saves a typical household 35,000L of water per year</a:t>
            </a:r>
            <a:endParaRPr sz="2200">
              <a:solidFill>
                <a:srgbClr val="FFFFFF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●"/>
            </a:pPr>
            <a:r>
              <a:rPr lang="en-GB" sz="2200">
                <a:solidFill>
                  <a:srgbClr val="FFFFFF"/>
                </a:solidFill>
              </a:rPr>
              <a:t>Hygienic method of recycling human waste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148600" y="3455150"/>
            <a:ext cx="6751500" cy="125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473" y="3603362"/>
            <a:ext cx="6193776" cy="9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4268438" y="2468975"/>
            <a:ext cx="926400" cy="92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37100" y="2468975"/>
            <a:ext cx="926400" cy="92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main principles of composting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226900" y="1152475"/>
            <a:ext cx="7605600" cy="12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Aerobic bacteria breaks down waste much faster than anaerobic bacteria (smelly). The correct environmental conditions are needed for them to thrive.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88" y="2702354"/>
            <a:ext cx="770805" cy="45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891" y="2681863"/>
            <a:ext cx="561496" cy="50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98018"/>
            <a:ext cx="619628" cy="6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439276" y="2667200"/>
            <a:ext cx="2517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60% MOISTURE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5279313" y="26782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AIRFLOW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1439275" y="3186100"/>
            <a:ext cx="26661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60% of moisture content by weight. Too dry and the microbes will perish, too wet and conditions turn anaerobic.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279325" y="3186100"/>
            <a:ext cx="33246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Our systems incorporate ventilation and a fan or wind driven turbo vent, to encourage airflow for the oxygen-breathing microbes.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main principles of composting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268438" y="1316363"/>
            <a:ext cx="926400" cy="92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437088" y="1316363"/>
            <a:ext cx="926400" cy="92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42" y="1492420"/>
            <a:ext cx="561497" cy="57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877" y="1434583"/>
            <a:ext cx="377543" cy="68999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427949" y="1363900"/>
            <a:ext cx="2840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CARBON &amp; NITROGEN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5268000" y="1492425"/>
            <a:ext cx="356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WARM TEMPERATURES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439275" y="2242775"/>
            <a:ext cx="26661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Microbes utilise carbon for energy and nitrogen to grow and reproduce.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C:N ratio of 25:1 is good, hence carbon-rich bulking agent is recommended.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279325" y="2242775"/>
            <a:ext cx="3324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Microbes prefer warmer climates.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Composting slows and can eventually stop when the temperature drops below 18°C.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244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phases of composting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2426550"/>
            <a:ext cx="3999900" cy="25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1. Mesophilic Phase</a:t>
            </a: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/>
              <a:t>Mesophilic organisms, which thrive between 20-30°C, break down the easily decomposable materials. The temperature increases as they proliferate.</a:t>
            </a:r>
            <a:endParaRPr sz="1800"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4832400" y="2426550"/>
            <a:ext cx="3999900" cy="25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2. Thermophilic Phase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Thermophilic organisms grow and thrive between 45-70°C. These rapidly decompose complex organic materials, generating high temperatures that kill pathogens.</a:t>
            </a:r>
            <a:endParaRPr sz="18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00" y="1143000"/>
            <a:ext cx="2346900" cy="117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900" y="1143000"/>
            <a:ext cx="2346900" cy="117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flo theme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1081</Words>
  <Application>Microsoft Macintosh PowerPoint</Application>
  <PresentationFormat>On-screen Show (16:9)</PresentationFormat>
  <Paragraphs>150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Helvetica</vt:lpstr>
      <vt:lpstr>Arial</vt:lpstr>
      <vt:lpstr>Poppins</vt:lpstr>
      <vt:lpstr>Poppins Black</vt:lpstr>
      <vt:lpstr>Ecoflo theme</vt:lpstr>
      <vt:lpstr>WATERLESS TOILETS </vt:lpstr>
      <vt:lpstr>Presenter: Denis McCarthy  mb: 0404 020 242  www.greentoilets.au  waterless@greentoilets.au  </vt:lpstr>
      <vt:lpstr>Tiny Homes Expo articles featured in   Whole Life Times … get a free copy at Ecoflo Stall   … or scan QR code   </vt:lpstr>
      <vt:lpstr>Topics</vt:lpstr>
      <vt:lpstr>Topics</vt:lpstr>
      <vt:lpstr>Why choose a composting toilet</vt:lpstr>
      <vt:lpstr>Four main principles of composting</vt:lpstr>
      <vt:lpstr>Four main principles of composting</vt:lpstr>
      <vt:lpstr>Four phases of composting</vt:lpstr>
      <vt:lpstr>Four phases of composting</vt:lpstr>
      <vt:lpstr>TYPES of waterless toilet systems</vt:lpstr>
      <vt:lpstr>INSTALLING a split composting toilet </vt:lpstr>
      <vt:lpstr>INSTALLING a “leachate drain”</vt:lpstr>
      <vt:lpstr>STARTING a composting toilet</vt:lpstr>
      <vt:lpstr>OPERATING a composting toilet</vt:lpstr>
      <vt:lpstr>OPERATING a composting toilet </vt:lpstr>
      <vt:lpstr>MIXING a composting toilet</vt:lpstr>
      <vt:lpstr>ROTATING a batch composting toilet</vt:lpstr>
      <vt:lpstr>ROTATING a batch composting toilet</vt:lpstr>
      <vt:lpstr>USING finished compost</vt:lpstr>
      <vt:lpstr>NatureLoo™ ALECTURA : Comfort &amp; Premium </vt:lpstr>
      <vt:lpstr>NatureLoo™ ALECTURA : Comfort &amp; Premium </vt:lpstr>
      <vt:lpstr>NatureLoo™ ALECTURA : Comfort &amp; Premium </vt:lpstr>
      <vt:lpstr>NatureLoo™ ALECTURA Comfort</vt:lpstr>
      <vt:lpstr>NatureLoo™ ALECTURA Premium composting toilet</vt:lpstr>
      <vt:lpstr>Bionova Self-Contained Composting Toilet</vt:lpstr>
      <vt:lpstr>Bionova Self-Contained Composting Toilet</vt:lpstr>
      <vt:lpstr>Other Uses … of Alectura, Bionova &amp; other models</vt:lpstr>
      <vt:lpstr>Questions?</vt:lpstr>
      <vt:lpstr>WA: Denis McCarthy  mb: 0404 020 242  www.greentoilets.au  waterless@greentoilets.au  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Denis MCCarthy</cp:lastModifiedBy>
  <cp:revision>13</cp:revision>
  <cp:lastPrinted>2025-11-20T09:03:21Z</cp:lastPrinted>
  <dcterms:modified xsi:type="dcterms:W3CDTF">2025-11-20T10:13:24Z</dcterms:modified>
</cp:coreProperties>
</file>